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  <p:sldMasterId id="2147483763" r:id="rId3"/>
  </p:sldMasterIdLst>
  <p:notesMasterIdLst>
    <p:notesMasterId r:id="rId55"/>
  </p:notesMasterIdLst>
  <p:sldIdLst>
    <p:sldId id="256" r:id="rId4"/>
    <p:sldId id="278" r:id="rId5"/>
    <p:sldId id="257" r:id="rId6"/>
    <p:sldId id="258" r:id="rId7"/>
    <p:sldId id="327" r:id="rId8"/>
    <p:sldId id="261" r:id="rId9"/>
    <p:sldId id="262" r:id="rId10"/>
    <p:sldId id="263" r:id="rId11"/>
    <p:sldId id="266" r:id="rId12"/>
    <p:sldId id="267" r:id="rId13"/>
    <p:sldId id="270" r:id="rId14"/>
    <p:sldId id="271" r:id="rId15"/>
    <p:sldId id="272" r:id="rId16"/>
    <p:sldId id="273" r:id="rId17"/>
    <p:sldId id="275" r:id="rId18"/>
    <p:sldId id="330" r:id="rId19"/>
    <p:sldId id="279" r:id="rId20"/>
    <p:sldId id="280" r:id="rId21"/>
    <p:sldId id="336" r:id="rId22"/>
    <p:sldId id="281" r:id="rId23"/>
    <p:sldId id="331" r:id="rId24"/>
    <p:sldId id="311" r:id="rId25"/>
    <p:sldId id="333" r:id="rId26"/>
    <p:sldId id="310" r:id="rId27"/>
    <p:sldId id="304" r:id="rId28"/>
    <p:sldId id="287" r:id="rId29"/>
    <p:sldId id="337" r:id="rId30"/>
    <p:sldId id="306" r:id="rId31"/>
    <p:sldId id="341" r:id="rId32"/>
    <p:sldId id="305" r:id="rId33"/>
    <p:sldId id="291" r:id="rId34"/>
    <p:sldId id="307" r:id="rId35"/>
    <p:sldId id="339" r:id="rId36"/>
    <p:sldId id="308" r:id="rId37"/>
    <p:sldId id="295" r:id="rId38"/>
    <p:sldId id="298" r:id="rId39"/>
    <p:sldId id="299" r:id="rId40"/>
    <p:sldId id="300" r:id="rId41"/>
    <p:sldId id="334" r:id="rId42"/>
    <p:sldId id="301" r:id="rId43"/>
    <p:sldId id="335" r:id="rId44"/>
    <p:sldId id="345" r:id="rId45"/>
    <p:sldId id="346" r:id="rId46"/>
    <p:sldId id="347" r:id="rId47"/>
    <p:sldId id="348" r:id="rId48"/>
    <p:sldId id="296" r:id="rId49"/>
    <p:sldId id="321" r:id="rId50"/>
    <p:sldId id="325" r:id="rId51"/>
    <p:sldId id="323" r:id="rId52"/>
    <p:sldId id="324" r:id="rId53"/>
    <p:sldId id="329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>
        <p:scale>
          <a:sx n="110" d="100"/>
          <a:sy n="110" d="100"/>
        </p:scale>
        <p:origin x="-1640" y="-1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BBE3A-B74A-4D05-A249-E86419BE8CE6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DF1E1-D7B1-4B27-97CE-8ED234E4817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910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DF1E1-D7B1-4B27-97CE-8ED234E48171}" type="slidenum">
              <a:rPr lang="en-IN" smtClean="0"/>
              <a:pPr/>
              <a:t>20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DF1E1-D7B1-4B27-97CE-8ED234E48171}" type="slidenum">
              <a:rPr lang="en-IN" smtClean="0"/>
              <a:pPr/>
              <a:t>40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A3E0-98FC-40AC-81CE-C5C9D7153627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1DC9-5BF6-44F7-9DBF-85BB9ACD9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21EDB-7C6C-4530-AE98-43F840654A36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61F4-A365-4C55-AFD6-28D1546C5C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D700D-AB87-4E21-8BBE-6783417BC90D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CA0C4-8103-42DB-86EF-DFDA5CA29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72984-7E92-4D31-9481-311FF5F36243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BC687-728E-4E84-8248-D756423F3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630CD-6EB6-48BF-978B-4D5E17E44126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4BD07-DDC2-4B54-AE9F-DCC9D73E9E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9D98-583D-422B-AD59-3BA40217A0F6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58A0-C7B0-408A-9243-4DCE563E7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C8D4E-B468-4BF0-AFAB-DC558F857C2F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62709-63B9-4548-8E09-357227406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5EFAB-3D99-444F-ADE8-1D67BA2C3F52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21C02-CAC9-487B-9CE8-539DA085B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27D69-B2AA-4F17-888F-56CDCBCC4152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FB6AD-02CA-4CB1-82D4-7D7E0AB38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345FA-1EFA-4399-813D-9F543D041E7D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C40-D071-4509-B6AA-96224251ED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BD771-F820-4F06-9A86-FB30DF54D44C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B63E6-F5AB-4227-97AB-A16D8E261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FAA3E0-98FC-40AC-81CE-C5C9D7153627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31DC9-5BF6-44F7-9DBF-85BB9ACD91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21EDB-7C6C-4530-AE98-43F840654A36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161F4-A365-4C55-AFD6-28D1546C5C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D700D-AB87-4E21-8BBE-6783417BC90D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CC1CA0C4-8103-42DB-86EF-DFDA5CA292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772984-7E92-4D31-9481-311FF5F36243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BC687-728E-4E84-8248-D756423F3C0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630CD-6EB6-48BF-978B-4D5E17E44126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4BD07-DDC2-4B54-AE9F-DCC9D73E9E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6A9D98-583D-422B-AD59-3BA40217A0F6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B258A0-C7B0-408A-9243-4DCE563E7D7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0C8D4E-B468-4BF0-AFAB-DC558F857C2F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62709-63B9-4548-8E09-3572274068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35EFAB-3D99-444F-ADE8-1D67BA2C3F52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421C02-CAC9-487B-9CE8-539DA085B60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F27D69-B2AA-4F17-888F-56CDCBCC4152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CFB6AD-02CA-4CB1-82D4-7D7E0AB38A2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345FA-1EFA-4399-813D-9F543D041E7D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D2C40-D071-4509-B6AA-96224251ED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BD771-F820-4F06-9A86-FB30DF54D44C}" type="datetime1">
              <a:rPr lang="en-US" smtClean="0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Craniopharyngioma:Management principles and recent advances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B63E6-F5AB-4227-97AB-A16D8E261FB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IN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fld id="{48D0D1F4-4F27-4733-9B47-2E1F15683EFA}" type="datetime1">
              <a:rPr lang="en-US"/>
              <a:pPr>
                <a:defRPr/>
              </a:pPr>
              <a:t>19/12/13</a:t>
            </a:fld>
            <a:endParaRPr lang="en-US" alt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01E30968-2F6C-46EC-B260-0174CC575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818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7E7534-BDAA-43DB-B88E-AFE01644201A}" type="datetimeFigureOut">
              <a:rPr lang="en-US" smtClean="0"/>
              <a:pPr/>
              <a:t>19/12/13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3A45F6-67D9-408B-80ED-8FC4676E7CE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582726"/>
          </a:xfrm>
        </p:spPr>
        <p:txBody>
          <a:bodyPr>
            <a:normAutofit/>
          </a:bodyPr>
          <a:lstStyle/>
          <a:p>
            <a:r>
              <a:rPr lang="en-US" dirty="0" smtClean="0"/>
              <a:t>ROLE OF GAMMA KNIFE IN       BRAIN TUMORS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Treatment   Planning</a:t>
            </a:r>
            <a:br>
              <a:rPr lang="en-US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IN" sz="2400" dirty="0" smtClean="0"/>
          </a:p>
          <a:p>
            <a:r>
              <a:rPr lang="en-IN" sz="2400" dirty="0" smtClean="0"/>
              <a:t>Image transferred &amp;  using Leksell Gamma Knife 3-D planning software, a treatment protocol is planned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Surgeon, radiation oncologist and radiation physicist decide dose plans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different collimator sizes and added "shots“ required 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Tumors may not be exactly spherical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Require additional "shots" </a:t>
            </a:r>
          </a:p>
          <a:p>
            <a:pPr lvl="3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dose delivered to tumor core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 Tumor tissue less oxygenated at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 center</a:t>
            </a:r>
          </a:p>
          <a:p>
            <a:r>
              <a:rPr lang="en-US" dirty="0" smtClean="0"/>
              <a:t> Normal surrounding parenchyma spared </a:t>
            </a:r>
          </a:p>
          <a:p>
            <a:r>
              <a:rPr lang="en-US" dirty="0" smtClean="0"/>
              <a:t> Dose most lethal when surrounding tissue receives a higher dose of radiation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limiting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Dose rate</a:t>
            </a:r>
          </a:p>
          <a:p>
            <a:r>
              <a:rPr lang="en-US" dirty="0" smtClean="0"/>
              <a:t>Volume of tumor</a:t>
            </a:r>
            <a:r>
              <a:rPr lang="en-US" sz="2400" dirty="0" smtClean="0"/>
              <a:t>-</a:t>
            </a:r>
          </a:p>
          <a:p>
            <a:pPr>
              <a:buNone/>
            </a:pPr>
            <a:r>
              <a:rPr lang="en-US" sz="2400" dirty="0" smtClean="0"/>
              <a:t>               maximal tumor volume that could be  </a:t>
            </a:r>
          </a:p>
          <a:p>
            <a:pPr>
              <a:buNone/>
            </a:pPr>
            <a:r>
              <a:rPr lang="en-US" sz="2400" dirty="0" smtClean="0"/>
              <a:t>               radiated is  around 25 cc</a:t>
            </a:r>
          </a:p>
          <a:p>
            <a:r>
              <a:rPr lang="en-US" dirty="0" smtClean="0"/>
              <a:t>Cranial nerves sensitivity</a:t>
            </a:r>
          </a:p>
          <a:p>
            <a:r>
              <a:rPr lang="en-US" dirty="0" smtClean="0"/>
              <a:t>Effect on surrounding vessels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</a:t>
            </a:r>
            <a:r>
              <a:rPr lang="en-US" sz="2600" dirty="0" smtClean="0"/>
              <a:t>Usually not a limiting factor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/>
              <a:t>          Endothelial damage in large vessels does   not leads to thrombosis in most of the cases                  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Cranial nerve sensitivity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Factors determining cranial nerve dysfunction 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Nature of the nerve  </a:t>
            </a:r>
          </a:p>
          <a:p>
            <a:pPr lvl="1">
              <a:lnSpc>
                <a:spcPct val="80000"/>
              </a:lnSpc>
              <a:buNone/>
            </a:pPr>
            <a:r>
              <a:rPr lang="en-US" i="1" dirty="0" smtClean="0"/>
              <a:t>               -Optic and Acoustic </a:t>
            </a:r>
            <a:r>
              <a:rPr lang="en-US" dirty="0" smtClean="0"/>
              <a:t>                                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Length of nerve irradiated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Volume of nerve roots exposed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Mechanical stretching of the nerve by tumor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            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limits of cranial nerves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Optic nerve- 8 Gy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Cavernous sinus nerves- 30-40 Gy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Trigeminal nerve- 10-25 Gy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Facial nerve- 10-25 Gy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Lower cranial nerves- 10-25 Gy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sz="2200" i="1" dirty="0" smtClean="0"/>
              <a:t>Tishler CA, loeffler JS et al :Tolerance of cranal nerve  to </a:t>
            </a:r>
          </a:p>
          <a:p>
            <a:pPr>
              <a:lnSpc>
                <a:spcPct val="80000"/>
              </a:lnSpc>
              <a:buNone/>
            </a:pPr>
            <a:r>
              <a:rPr lang="en-US" sz="2200" i="1" dirty="0" smtClean="0"/>
              <a:t>radiosurgery :Int J  Radiate  Oncol Biol Phys, 1193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84615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Advantage  of  GKRS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endParaRPr lang="en-IN" dirty="0"/>
          </a:p>
          <a:p>
            <a:pPr lvl="0"/>
            <a:r>
              <a:rPr lang="en-IN" dirty="0" smtClean="0"/>
              <a:t>Noninvasive  method of treating  inoperable lesions</a:t>
            </a:r>
            <a:endParaRPr lang="en-IN" dirty="0"/>
          </a:p>
          <a:p>
            <a:pPr lvl="0"/>
            <a:r>
              <a:rPr lang="en-IN" dirty="0" smtClean="0"/>
              <a:t>Eliminates the risk of  open surgery </a:t>
            </a:r>
          </a:p>
          <a:p>
            <a:pPr lvl="0"/>
            <a:endParaRPr lang="en-IN" dirty="0"/>
          </a:p>
          <a:p>
            <a:pPr lvl="0"/>
            <a:r>
              <a:rPr lang="en-IN" dirty="0" smtClean="0"/>
              <a:t>patients </a:t>
            </a:r>
            <a:r>
              <a:rPr lang="en-IN" dirty="0"/>
              <a:t>experience little discomfort</a:t>
            </a:r>
            <a:r>
              <a:rPr lang="en-IN" dirty="0" smtClean="0"/>
              <a:t>.</a:t>
            </a:r>
          </a:p>
          <a:p>
            <a:pPr lvl="0"/>
            <a:r>
              <a:rPr lang="en-US" dirty="0" smtClean="0"/>
              <a:t>Low immediate procedural morbidity</a:t>
            </a:r>
          </a:p>
          <a:p>
            <a:pPr lvl="0"/>
            <a:r>
              <a:rPr lang="en-IN" dirty="0" smtClean="0"/>
              <a:t> Patients can immediately resume their previous activities</a:t>
            </a:r>
          </a:p>
          <a:p>
            <a:pPr lvl="0">
              <a:buNone/>
            </a:pPr>
            <a:endParaRPr lang="en-IN" dirty="0"/>
          </a:p>
          <a:p>
            <a:pPr lvl="0"/>
            <a:r>
              <a:rPr lang="en-IN" dirty="0" smtClean="0"/>
              <a:t>Short  hospitalization</a:t>
            </a:r>
          </a:p>
          <a:p>
            <a:pPr lvl="0">
              <a:buNone/>
            </a:pPr>
            <a:endParaRPr lang="en-IN" dirty="0" smtClean="0"/>
          </a:p>
          <a:p>
            <a:pPr lvl="0"/>
            <a:r>
              <a:rPr lang="en-IN" dirty="0" smtClean="0"/>
              <a:t>The lesion being treated receives a high dose of radiation with minimum risk to nearby tissue and structures</a:t>
            </a:r>
          </a:p>
          <a:p>
            <a:pPr lvl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Delayed complication of radiation</a:t>
            </a:r>
          </a:p>
          <a:p>
            <a:r>
              <a:rPr lang="en-US" dirty="0" smtClean="0"/>
              <a:t>Use is limited to tumor located adjacent to critical neurovascular structure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 Selection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Lesions characteristic</a:t>
            </a:r>
          </a:p>
          <a:p>
            <a:pPr lvl="1"/>
            <a:r>
              <a:rPr lang="en-US" dirty="0" smtClean="0"/>
              <a:t>small -less than 3 cms in diameter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L</a:t>
            </a:r>
            <a:r>
              <a:rPr lang="en-US" dirty="0" smtClean="0"/>
              <a:t>arger </a:t>
            </a:r>
            <a:r>
              <a:rPr lang="en-US" dirty="0"/>
              <a:t>not appropriate  </a:t>
            </a:r>
          </a:p>
          <a:p>
            <a:pPr lvl="3"/>
            <a:r>
              <a:rPr lang="en-US" dirty="0" smtClean="0"/>
              <a:t>require two or more "shots“</a:t>
            </a:r>
          </a:p>
          <a:p>
            <a:pPr lvl="3"/>
            <a:r>
              <a:rPr lang="en-US" dirty="0" smtClean="0"/>
              <a:t>radiation dose to surrounding brain is more - damage tissue</a:t>
            </a:r>
          </a:p>
          <a:p>
            <a:pPr lvl="3"/>
            <a:r>
              <a:rPr lang="en-US" dirty="0" smtClean="0"/>
              <a:t>Radiation Necrosis</a:t>
            </a:r>
          </a:p>
          <a:p>
            <a:pPr lvl="3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Geometrically </a:t>
            </a:r>
          </a:p>
          <a:p>
            <a:pPr lvl="2"/>
            <a:r>
              <a:rPr lang="en-US" dirty="0" smtClean="0"/>
              <a:t>Regular- spherical, ovoid or cylindrical is good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irregular shaped i.e. star or crescent shaped- not good candidates </a:t>
            </a:r>
          </a:p>
          <a:p>
            <a:pPr lvl="3"/>
            <a:r>
              <a:rPr lang="en-US" dirty="0" smtClean="0"/>
              <a:t>Difficult  to plan radiation dose volume </a:t>
            </a:r>
          </a:p>
          <a:p>
            <a:pPr lvl="3" algn="ctr">
              <a:buNone/>
            </a:pPr>
            <a:r>
              <a:rPr lang="en-US" dirty="0" smtClean="0"/>
              <a:t>or</a:t>
            </a:r>
          </a:p>
          <a:p>
            <a:pPr lvl="3"/>
            <a:r>
              <a:rPr lang="en-US" dirty="0" smtClean="0"/>
              <a:t>it deliver lethal dose of radiation to the surrounding brain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00354" cy="51115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Indications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Tumors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Acoustic neuromas </a:t>
            </a:r>
          </a:p>
          <a:p>
            <a:pPr lvl="1"/>
            <a:r>
              <a:rPr lang="en-US" sz="2400" dirty="0" smtClean="0"/>
              <a:t>Pituitary adenomas </a:t>
            </a:r>
          </a:p>
          <a:p>
            <a:pPr lvl="1"/>
            <a:r>
              <a:rPr lang="en-US" sz="2400" dirty="0" smtClean="0"/>
              <a:t>Meningiomas </a:t>
            </a:r>
          </a:p>
          <a:p>
            <a:pPr lvl="1"/>
            <a:r>
              <a:rPr lang="en-US" sz="2400" dirty="0" smtClean="0"/>
              <a:t>Skull-based tumors </a:t>
            </a:r>
          </a:p>
          <a:p>
            <a:pPr lvl="2"/>
            <a:r>
              <a:rPr lang="en-US" dirty="0" smtClean="0"/>
              <a:t>Meningiomas of cavernous sinus </a:t>
            </a:r>
          </a:p>
          <a:p>
            <a:pPr lvl="2"/>
            <a:r>
              <a:rPr lang="en-US" dirty="0" smtClean="0"/>
              <a:t>Chordomas and chondrosarcomas </a:t>
            </a:r>
            <a:endParaRPr lang="en-US" sz="2400" dirty="0" smtClean="0"/>
          </a:p>
          <a:p>
            <a:pPr lvl="1"/>
            <a:r>
              <a:rPr lang="en-US" sz="2400" dirty="0" smtClean="0"/>
              <a:t>Craniopharyngiomas </a:t>
            </a:r>
          </a:p>
          <a:p>
            <a:pPr lvl="1"/>
            <a:r>
              <a:rPr lang="en-US" sz="2400" dirty="0" smtClean="0"/>
              <a:t>Metastases</a:t>
            </a:r>
          </a:p>
          <a:p>
            <a:pPr lvl="1"/>
            <a:r>
              <a:rPr lang="en-US" sz="2400" dirty="0" smtClean="0"/>
              <a:t>Gliomas and other primary intra-axial tumors </a:t>
            </a:r>
          </a:p>
          <a:p>
            <a:pPr lvl="1"/>
            <a:r>
              <a:rPr lang="en-US" sz="2400" dirty="0" smtClean="0"/>
              <a:t>Pineal tumors</a:t>
            </a:r>
          </a:p>
          <a:p>
            <a:pPr lvl="1"/>
            <a:r>
              <a:rPr lang="en-US" sz="2400" dirty="0" smtClean="0"/>
              <a:t>Haemagioblastoma</a:t>
            </a:r>
          </a:p>
          <a:p>
            <a:pPr lvl="1"/>
            <a:r>
              <a:rPr lang="en-US" sz="2400" dirty="0" smtClean="0"/>
              <a:t>Glomus tumors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5429288"/>
          </a:xfrm>
        </p:spPr>
        <p:txBody>
          <a:bodyPr>
            <a:normAutofit fontScale="47500" lnSpcReduction="20000"/>
          </a:bodyPr>
          <a:lstStyle/>
          <a:p>
            <a:r>
              <a:rPr lang="en-IN" b="1" dirty="0" smtClean="0"/>
              <a:t>Vascular abnormalities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 </a:t>
            </a:r>
            <a:r>
              <a:rPr lang="en-IN" sz="3300" dirty="0" smtClean="0"/>
              <a:t>Arteriovenous malformations</a:t>
            </a:r>
          </a:p>
          <a:p>
            <a:pPr lvl="1"/>
            <a:r>
              <a:rPr lang="en-IN" sz="3300" dirty="0" smtClean="0"/>
              <a:t>Cavernous malformations</a:t>
            </a:r>
          </a:p>
          <a:p>
            <a:pPr lvl="1"/>
            <a:endParaRPr lang="en-IN" dirty="0" smtClean="0"/>
          </a:p>
          <a:p>
            <a:r>
              <a:rPr lang="en-IN" dirty="0" smtClean="0"/>
              <a:t> </a:t>
            </a:r>
            <a:r>
              <a:rPr lang="en-IN" sz="3200" b="1" dirty="0" smtClean="0"/>
              <a:t>Functional problems</a:t>
            </a:r>
            <a:r>
              <a:rPr lang="en-IN" sz="3200" dirty="0" smtClean="0"/>
              <a:t>:</a:t>
            </a:r>
            <a:endParaRPr lang="en-IN" sz="2800" dirty="0" smtClean="0"/>
          </a:p>
          <a:p>
            <a:pPr lvl="1"/>
            <a:r>
              <a:rPr lang="en-IN" sz="3300" dirty="0" smtClean="0"/>
              <a:t>Trigeminal neuralgia </a:t>
            </a:r>
          </a:p>
          <a:p>
            <a:pPr lvl="1"/>
            <a:r>
              <a:rPr lang="en-IN" sz="3300" dirty="0" smtClean="0"/>
              <a:t>Parkinson’s disease ( pallidotomy)</a:t>
            </a:r>
          </a:p>
          <a:p>
            <a:pPr lvl="1"/>
            <a:r>
              <a:rPr lang="en-US" sz="3300" dirty="0" smtClean="0"/>
              <a:t>OCD </a:t>
            </a:r>
          </a:p>
          <a:p>
            <a:pPr lvl="1"/>
            <a:r>
              <a:rPr lang="en-US" sz="3300" dirty="0" err="1" smtClean="0"/>
              <a:t>Radiosurgical</a:t>
            </a:r>
            <a:r>
              <a:rPr lang="en-US" sz="3300" dirty="0" smtClean="0"/>
              <a:t> </a:t>
            </a:r>
            <a:r>
              <a:rPr lang="en-US" sz="3300" dirty="0" err="1" smtClean="0"/>
              <a:t>thalamotomy</a:t>
            </a:r>
            <a:endParaRPr lang="en-US" sz="3300" dirty="0" smtClean="0"/>
          </a:p>
          <a:p>
            <a:pPr lvl="1"/>
            <a:endParaRPr lang="en-US" dirty="0" smtClean="0"/>
          </a:p>
          <a:p>
            <a:r>
              <a:rPr lang="en-US" sz="3200" b="1" dirty="0" smtClean="0"/>
              <a:t>For epilepsy</a:t>
            </a:r>
          </a:p>
          <a:p>
            <a:pPr lvl="1"/>
            <a:r>
              <a:rPr lang="en-US" sz="3800" dirty="0" smtClean="0"/>
              <a:t>Cavernous malformation</a:t>
            </a:r>
          </a:p>
          <a:p>
            <a:pPr lvl="1"/>
            <a:r>
              <a:rPr lang="en-US" sz="3800" dirty="0" smtClean="0"/>
              <a:t>Arteriovenous malformation</a:t>
            </a:r>
          </a:p>
          <a:p>
            <a:pPr lvl="1"/>
            <a:r>
              <a:rPr lang="en-US" sz="3800" dirty="0" smtClean="0"/>
              <a:t>Hypothelamic hemartoma</a:t>
            </a:r>
          </a:p>
          <a:p>
            <a:pPr lvl="1"/>
            <a:r>
              <a:rPr lang="en-US" sz="3800" dirty="0" smtClean="0"/>
              <a:t>-Mesial temporal epileps</a:t>
            </a:r>
            <a:r>
              <a:rPr lang="en-US" sz="3200" dirty="0" smtClean="0"/>
              <a:t>y</a:t>
            </a:r>
            <a:endParaRPr lang="en-US" sz="3200" b="1" dirty="0" smtClean="0"/>
          </a:p>
          <a:p>
            <a:endParaRPr lang="en-IN" sz="3200" b="1" dirty="0" smtClean="0"/>
          </a:p>
          <a:p>
            <a:r>
              <a:rPr lang="en-IN" sz="2800" b="1" dirty="0" smtClean="0"/>
              <a:t>Ocular tumors</a:t>
            </a:r>
          </a:p>
          <a:p>
            <a:endParaRPr lang="en-IN" sz="2800" b="1" dirty="0" smtClean="0"/>
          </a:p>
          <a:p>
            <a:pPr lvl="1"/>
            <a:r>
              <a:rPr lang="en-IN" sz="3800" dirty="0" smtClean="0"/>
              <a:t>Uveal melamona </a:t>
            </a:r>
          </a:p>
          <a:p>
            <a:pPr lvl="1"/>
            <a:r>
              <a:rPr lang="en-IN" sz="3800" dirty="0" smtClean="0"/>
              <a:t>Orbital metastases </a:t>
            </a:r>
          </a:p>
          <a:p>
            <a:pPr lvl="1"/>
            <a:r>
              <a:rPr lang="en-IN" sz="3800" dirty="0" smtClean="0"/>
              <a:t>Optic nerve sheath meningioma </a:t>
            </a:r>
          </a:p>
          <a:p>
            <a:pPr lvl="1">
              <a:buNone/>
            </a:pPr>
            <a:endParaRPr lang="en-IN" sz="2800" dirty="0" smtClean="0"/>
          </a:p>
          <a:p>
            <a:pPr lvl="1"/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Batang" pitchFamily="18" charset="-127"/>
              </a:rPr>
              <a:t>History</a:t>
            </a:r>
          </a:p>
          <a:p>
            <a:endParaRPr lang="en-US" dirty="0" smtClean="0">
              <a:ea typeface="Batang" pitchFamily="18" charset="-127"/>
            </a:endParaRPr>
          </a:p>
          <a:p>
            <a:r>
              <a:rPr lang="en-US" dirty="0" smtClean="0">
                <a:ea typeface="Batang" pitchFamily="18" charset="-127"/>
              </a:rPr>
              <a:t>Equipment and its working</a:t>
            </a:r>
          </a:p>
          <a:p>
            <a:endParaRPr lang="en-US" dirty="0" smtClean="0">
              <a:ea typeface="Batang" pitchFamily="18" charset="-127"/>
            </a:endParaRPr>
          </a:p>
          <a:p>
            <a:r>
              <a:rPr lang="en-US" dirty="0" smtClean="0">
                <a:ea typeface="Batang" pitchFamily="18" charset="-127"/>
              </a:rPr>
              <a:t>Indications</a:t>
            </a:r>
          </a:p>
          <a:p>
            <a:endParaRPr lang="en-US" dirty="0" smtClean="0">
              <a:ea typeface="Batang" pitchFamily="18" charset="-127"/>
            </a:endParaRPr>
          </a:p>
          <a:p>
            <a:r>
              <a:rPr lang="en-US" dirty="0" smtClean="0">
                <a:ea typeface="Batang" pitchFamily="18" charset="-127"/>
              </a:rPr>
              <a:t>Results</a:t>
            </a:r>
          </a:p>
          <a:p>
            <a:endParaRPr lang="en-US" dirty="0" smtClean="0">
              <a:ea typeface="Batang" pitchFamily="18" charset="-127"/>
            </a:endParaRPr>
          </a:p>
          <a:p>
            <a:r>
              <a:rPr lang="en-US" dirty="0" smtClean="0">
                <a:ea typeface="Batang" pitchFamily="18" charset="-127"/>
              </a:rPr>
              <a:t>Complications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Vestibular schwannomas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First GKRS   by Leksell and steiner,  in 1969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Effect  is either no further growth or slight diminution of tumor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volume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 past 25 years, results favoring GK as compared to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microsurgery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No reports of cancer being caused by radio surgery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Tumor control rate  : 93 - 98%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Hearing    preservation superior with Gamma knife as compared to</a:t>
            </a:r>
          </a:p>
          <a:p>
            <a:pPr>
              <a:lnSpc>
                <a:spcPct val="90000"/>
              </a:lnSpc>
              <a:buNone/>
            </a:pPr>
            <a:r>
              <a:rPr lang="en-US" sz="3200" dirty="0" smtClean="0"/>
              <a:t>       micro neurosurgery.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Rare loss of facial movement or sensation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Most patients retain some hearing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of radio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Small tumors with maximum intracisternal diameter : &lt; 3 cm</a:t>
            </a:r>
          </a:p>
          <a:p>
            <a:r>
              <a:rPr lang="en-US" sz="2500" dirty="0" smtClean="0"/>
              <a:t>Residual / Recurrent tumor after microsurgery </a:t>
            </a:r>
          </a:p>
          <a:p>
            <a:r>
              <a:rPr lang="en-US" sz="2500" dirty="0" smtClean="0"/>
              <a:t>In elderly population</a:t>
            </a:r>
          </a:p>
          <a:p>
            <a:r>
              <a:rPr lang="en-US" sz="2500" dirty="0" smtClean="0"/>
              <a:t>High risk patients refuse microsurgery. </a:t>
            </a:r>
          </a:p>
          <a:p>
            <a:r>
              <a:rPr lang="en-US" sz="2500" dirty="0" smtClean="0"/>
              <a:t>In younger subset, hearing preservation is an important  issue</a:t>
            </a:r>
          </a:p>
          <a:p>
            <a:pPr>
              <a:buNone/>
            </a:pPr>
            <a:r>
              <a:rPr lang="en-US" sz="2500" b="1" dirty="0" smtClean="0"/>
              <a:t>Contraindication :</a:t>
            </a:r>
          </a:p>
          <a:p>
            <a:pPr>
              <a:buNone/>
            </a:pPr>
            <a:r>
              <a:rPr lang="en-US" sz="2500" dirty="0" smtClean="0"/>
              <a:t>     Tumor causing mass effect on brain stem with   clinical deficit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Dose recommendations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 Marginal dose for small tumors     -14 Gy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                    medium tumors - 12 Gy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                    large tumors      -10 Gy </a:t>
            </a:r>
          </a:p>
          <a:p>
            <a:r>
              <a:rPr lang="en-US" dirty="0" smtClean="0"/>
              <a:t>Margin dose 11 to 15Gy at  50% isodose curve.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sz="2300" b="1" dirty="0" smtClean="0">
                <a:latin typeface="Verdana" pitchFamily="34" charset="0"/>
                <a:cs typeface="Times New Roman" pitchFamily="18" charset="0"/>
              </a:rPr>
              <a:t>Comparison of Radiosurgical &amp; Microsurgical Treatment for Acoustic Neuromas</a:t>
            </a:r>
            <a:endParaRPr lang="en-US" sz="2300" dirty="0" smtClean="0"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253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1417348"/>
                <a:gridCol w="1225858"/>
                <a:gridCol w="2000264"/>
                <a:gridCol w="1928826"/>
              </a:tblGrid>
              <a:tr h="757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Procedure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Cure/ Control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Death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Hearing Preservation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Facial Nerve Preservation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</a:tr>
              <a:tr h="7715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GK Radiosurgery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90-96%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IN" dirty="0"/>
                    </a:p>
                  </a:txBody>
                  <a:tcPr/>
                </a:tc>
              </a:tr>
              <a:tr h="704851">
                <a:tc>
                  <a:txBody>
                    <a:bodyPr/>
                    <a:lstStyle/>
                    <a:p>
                      <a:r>
                        <a:rPr lang="en-US" dirty="0" smtClean="0"/>
                        <a:t>Microsurgery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98%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1.5%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IN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286256"/>
            <a:ext cx="8715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Regis J,Delsanti C,Roche P-H,Thomassin J-M,Pellete W. Functional outcomes of radiosurgical treatment of vestibular schwannomas:</a:t>
            </a:r>
          </a:p>
          <a:p>
            <a:r>
              <a:rPr lang="en-US" sz="1600" dirty="0" smtClean="0"/>
              <a:t>1000 successive cases and review of the literature.Neurochirurgie 2004:50(2-3):301-311 </a:t>
            </a:r>
          </a:p>
          <a:p>
            <a:endParaRPr lang="en-US" sz="1600" dirty="0" smtClean="0"/>
          </a:p>
          <a:p>
            <a:r>
              <a:rPr lang="en-US" sz="1600" dirty="0" smtClean="0"/>
              <a:t>J. Neurosurg94(5):1091-1100,2002,Modern management of vestibular schwannomas</a:t>
            </a:r>
          </a:p>
          <a:p>
            <a:endParaRPr lang="en-US" sz="1400" dirty="0" smtClean="0"/>
          </a:p>
          <a:p>
            <a:endParaRPr lang="en-IN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214422"/>
            <a:ext cx="8153400" cy="43577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Earliest change includes loss of contrast or gadolinium 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     enhancement, most marked in center of tumor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Poorer response in NF-2-life long follow up required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SRS – high rate of tumor control, higher  hearing preservation , low morbidity </a:t>
            </a:r>
            <a:endParaRPr lang="en-IN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Initial loss of contrast enhancement may be followed by period of increased volume and dense enhancement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Decrease in tumor volume </a:t>
            </a:r>
            <a:r>
              <a:rPr lang="en-US" sz="2000" dirty="0"/>
              <a:t> </a:t>
            </a:r>
            <a:r>
              <a:rPr lang="en-US" sz="2000" dirty="0" smtClean="0"/>
              <a:t>with increased length of follow up- 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     up  to  90 % at 10 years</a:t>
            </a:r>
          </a:p>
          <a:p>
            <a:pPr>
              <a:lnSpc>
                <a:spcPct val="80000"/>
              </a:lnSpc>
              <a:buFont typeface="Wingdings" pitchFamily="2" charset="2"/>
              <a:buChar char="¨"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14282" y="5572140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Chopra R, Kondzoilka D,Niranjan A,Lunsford LD,Flickinger JC. Long term follow-up of acoustic schwannoma radiosurgery with marginal tumor doses of 12 to 14 Gy.Int J Radiat Oncol Biol phys 2007:68:845-851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Meningiomas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Microsurgery is the initial treatment of choice</a:t>
            </a:r>
          </a:p>
          <a:p>
            <a:r>
              <a:rPr lang="en-US" dirty="0" smtClean="0"/>
              <a:t>First Meningioma radiated in 1975</a:t>
            </a:r>
          </a:p>
          <a:p>
            <a:endParaRPr lang="en-US" dirty="0" smtClean="0"/>
          </a:p>
          <a:p>
            <a:r>
              <a:rPr lang="en-US" dirty="0" smtClean="0"/>
              <a:t>GKRS  used as an alternative to post operative radiotherapy for residual meningiomas</a:t>
            </a:r>
          </a:p>
          <a:p>
            <a:r>
              <a:rPr lang="en-US" dirty="0" smtClean="0"/>
              <a:t>Advantages include unique accuracy and precision ; minimizing risk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Meningiomas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Indications </a:t>
            </a:r>
          </a:p>
          <a:p>
            <a:pPr lvl="1" eaLnBrk="1" hangingPunct="1"/>
            <a:r>
              <a:rPr lang="en-US" dirty="0" smtClean="0"/>
              <a:t>primary treatment (for difficult to operate )</a:t>
            </a:r>
          </a:p>
          <a:p>
            <a:pPr lvl="2" eaLnBrk="1" hangingPunct="1"/>
            <a:r>
              <a:rPr lang="en-US" dirty="0" smtClean="0"/>
              <a:t>cavernous sinus / basal meningioma</a:t>
            </a:r>
          </a:p>
          <a:p>
            <a:pPr lvl="2" eaLnBrk="1" hangingPunct="1"/>
            <a:r>
              <a:rPr lang="en-US" dirty="0" smtClean="0"/>
              <a:t>petroclival tumors of the posterior fosse </a:t>
            </a:r>
          </a:p>
          <a:p>
            <a:pPr lvl="2" eaLnBrk="1" hangingPunct="1"/>
            <a:r>
              <a:rPr lang="en-US" dirty="0" smtClean="0"/>
              <a:t>Medical  illness /advanced age </a:t>
            </a:r>
          </a:p>
          <a:p>
            <a:pPr lvl="1"/>
            <a:r>
              <a:rPr lang="en-US" dirty="0" smtClean="0"/>
              <a:t>For residual meningiomas</a:t>
            </a:r>
          </a:p>
          <a:p>
            <a:pPr lvl="1"/>
            <a:r>
              <a:rPr lang="en-US" dirty="0" smtClean="0"/>
              <a:t>Recurrent tumor after open surgery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3000" dirty="0" smtClean="0"/>
              <a:t>Contraindicated </a:t>
            </a:r>
          </a:p>
          <a:p>
            <a:pPr lvl="2"/>
            <a:r>
              <a:rPr lang="en-US" dirty="0" smtClean="0"/>
              <a:t> Tumor with symptomatic optic nerve  or chiasmal compression </a:t>
            </a:r>
          </a:p>
          <a:p>
            <a:pPr lvl="2"/>
            <a:r>
              <a:rPr lang="en-US" dirty="0" smtClean="0"/>
              <a:t>optic nerve sheath tumor with preserved vision</a:t>
            </a:r>
          </a:p>
          <a:p>
            <a:pPr lvl="2"/>
            <a:r>
              <a:rPr lang="en-US" dirty="0" smtClean="0"/>
              <a:t> &gt; 3 cms in diameter with mass effect 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Meningiomas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9005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Mean dose to tumor margin :14 Gy</a:t>
            </a:r>
          </a:p>
          <a:p>
            <a:r>
              <a:rPr lang="en-US" dirty="0" smtClean="0"/>
              <a:t>Mean tumor volume: 7.4 ml </a:t>
            </a:r>
          </a:p>
          <a:p>
            <a:r>
              <a:rPr lang="en-US" dirty="0" smtClean="0"/>
              <a:t>mean 7.5 isocenter used </a:t>
            </a:r>
          </a:p>
          <a:p>
            <a:r>
              <a:rPr lang="en-US" dirty="0" smtClean="0"/>
              <a:t>Results </a:t>
            </a:r>
          </a:p>
          <a:p>
            <a:pPr lvl="1"/>
            <a:r>
              <a:rPr lang="en-US" dirty="0" smtClean="0"/>
              <a:t>94% tumor control rate </a:t>
            </a:r>
          </a:p>
          <a:p>
            <a:pPr lvl="1"/>
            <a:r>
              <a:rPr lang="en-US" dirty="0" smtClean="0"/>
              <a:t>10% edema risk </a:t>
            </a:r>
          </a:p>
          <a:p>
            <a:pPr lvl="1"/>
            <a:r>
              <a:rPr lang="en-US" dirty="0" smtClean="0"/>
              <a:t>Subsequent surgery  - 5.2 %, </a:t>
            </a:r>
          </a:p>
          <a:p>
            <a:pPr lvl="1"/>
            <a:r>
              <a:rPr lang="en-US" dirty="0" smtClean="0"/>
              <a:t>Additional RT :2.9%</a:t>
            </a:r>
          </a:p>
          <a:p>
            <a:pPr lvl="1"/>
            <a:r>
              <a:rPr lang="en-US" dirty="0" smtClean="0"/>
              <a:t>Morbidity –7.7%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5786454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Kondziolka,Niranjan A,long term result  after radiosurgery for  benign intra cranil tumors, Neurosurgery 2003, 53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Gliomas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57298"/>
            <a:ext cx="8153400" cy="450059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SRS recommended mainly for Pilocytic astrocytomas 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 located in </a:t>
            </a:r>
            <a:r>
              <a:rPr lang="en-US" sz="2400" dirty="0" smtClean="0">
                <a:solidFill>
                  <a:srgbClr val="FF0000"/>
                </a:solidFill>
              </a:rPr>
              <a:t>thalamus, hypothalamus, brain stem, optic tract  </a:t>
            </a:r>
            <a:r>
              <a:rPr lang="en-US" sz="2400" dirty="0" smtClean="0"/>
              <a:t>etc.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Low grade gliomas (grade 2) are usually diffusely 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 infiltrating  hence role of radiosurgery limited for residual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 lesion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Low grade glioma in medial temporal lobe is usually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  well circumscribed and amendable to SRS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Two groups where it can be used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         patients with low Karnofsky's score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         well localized small lesions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Primary Low Grade Gliomas 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95% response rate. 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10-year follow-ups in most patients treated show no evidence of residual tumor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578645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Kida Y,Kobayashi T,Mori Y,Gamma knife radiosurgery for low-grade astrocytomas:results of long term follow-up. J Neurosurg 2000:93 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background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/>
              <a:t>The </a:t>
            </a:r>
            <a:r>
              <a:rPr lang="en-IN" b="1" dirty="0"/>
              <a:t>Gamma Knife</a:t>
            </a:r>
            <a:r>
              <a:rPr lang="en-IN" dirty="0"/>
              <a:t> </a:t>
            </a:r>
            <a:r>
              <a:rPr lang="en-IN" dirty="0" smtClean="0"/>
              <a:t> (stereotactic radiosurgery) 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in which narrow beams of highly focused and destructive dose of radiation is given in a single session using an external reference frame fixed to the head.</a:t>
            </a:r>
          </a:p>
          <a:p>
            <a:endParaRPr lang="en-IN" dirty="0" smtClean="0"/>
          </a:p>
          <a:p>
            <a:pPr marL="626364" lvl="2" indent="-342900">
              <a:buFont typeface="Arial" pitchFamily="34" charset="0"/>
              <a:buChar char="•"/>
            </a:pPr>
            <a:r>
              <a:rPr lang="en-US" sz="3300" dirty="0" smtClean="0"/>
              <a:t>Term introduced by Lars Leksell in 1951</a:t>
            </a:r>
          </a:p>
          <a:p>
            <a:pPr marL="342900" lvl="1" indent="-342900">
              <a:buNone/>
            </a:pPr>
            <a:r>
              <a:rPr lang="en-US" dirty="0" smtClean="0"/>
              <a:t>                                             (</a:t>
            </a:r>
            <a:r>
              <a:rPr lang="en-US" sz="2200" dirty="0" smtClean="0"/>
              <a:t>Professor of Neurosurgery, Karolinska University)</a:t>
            </a:r>
          </a:p>
          <a:p>
            <a:pPr marL="342900" lvl="1" indent="-342900">
              <a:buNone/>
            </a:pPr>
            <a:endParaRPr lang="en-US" sz="2200" dirty="0" smtClean="0"/>
          </a:p>
          <a:p>
            <a:pPr marL="626364" lvl="2" indent="-342900">
              <a:buFont typeface="Arial" pitchFamily="34" charset="0"/>
              <a:buChar char="•"/>
            </a:pPr>
            <a:r>
              <a:rPr lang="en-US" sz="3000" dirty="0" smtClean="0"/>
              <a:t>1967 , 1</a:t>
            </a:r>
            <a:r>
              <a:rPr lang="en-US" sz="3000" baseline="30000" dirty="0" smtClean="0"/>
              <a:t>st</a:t>
            </a:r>
            <a:r>
              <a:rPr lang="en-US" sz="3000" dirty="0" smtClean="0"/>
              <a:t>  GKRS installed  by Leksell &amp; Larsson  at  Stockholm </a:t>
            </a:r>
          </a:p>
          <a:p>
            <a:pPr marL="342900" lvl="1" indent="-342900">
              <a:buNone/>
            </a:pPr>
            <a:r>
              <a:rPr lang="en-US" sz="3200" dirty="0" smtClean="0"/>
              <a:t>                  </a:t>
            </a:r>
            <a:r>
              <a:rPr lang="en-US" sz="2500" dirty="0" smtClean="0"/>
              <a:t>(For treatment of intractable pain managements  &amp; functional</a:t>
            </a:r>
          </a:p>
          <a:p>
            <a:pPr marL="342900" lvl="1" indent="-342900">
              <a:buNone/>
            </a:pPr>
            <a:r>
              <a:rPr lang="en-US" sz="2500" dirty="0" smtClean="0"/>
              <a:t>                         procedure  using   179 CO -60 source)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pPr marL="626364" lvl="2" indent="-342900">
              <a:buFont typeface="Arial" pitchFamily="34" charset="0"/>
              <a:buChar char="•"/>
            </a:pPr>
            <a:r>
              <a:rPr lang="en-US" sz="3000" dirty="0" smtClean="0"/>
              <a:t>1975 , 2</a:t>
            </a:r>
            <a:r>
              <a:rPr lang="en-US" sz="3000" baseline="30000" dirty="0" smtClean="0"/>
              <a:t>nd</a:t>
            </a:r>
            <a:r>
              <a:rPr lang="en-US" sz="3000" dirty="0" smtClean="0"/>
              <a:t>  generation GKRS used at Karolinska institute  using round collimetors (4,8,14,18mm)  for treatment of vascular malformation  &amp; tumors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626364" lvl="2" indent="-342900">
              <a:buFont typeface="Arial" pitchFamily="34" charset="0"/>
              <a:buChar char="•"/>
            </a:pPr>
            <a:r>
              <a:rPr lang="en-US" sz="3000" dirty="0" smtClean="0"/>
              <a:t>Focal distance  from  radiation source to target  is 40.3 cms 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b="1" dirty="0" smtClean="0"/>
              <a:t>Glioblastomas and anaplastic astrocytoma  (High grade)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900" dirty="0" smtClean="0"/>
              <a:t>Cytoreduction followed by GK </a:t>
            </a:r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  <a:p>
            <a:pPr eaLnBrk="1" hangingPunct="1">
              <a:lnSpc>
                <a:spcPct val="90000"/>
              </a:lnSpc>
            </a:pPr>
            <a:r>
              <a:rPr lang="en-US" sz="2900" dirty="0" smtClean="0"/>
              <a:t>MR scan within 48 hours of surgery </a:t>
            </a:r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  <a:p>
            <a:pPr eaLnBrk="1" hangingPunct="1">
              <a:lnSpc>
                <a:spcPct val="90000"/>
              </a:lnSpc>
            </a:pPr>
            <a:r>
              <a:rPr lang="en-US" sz="2900" dirty="0" smtClean="0"/>
              <a:t>residual, enhancing tissue is boosted with GK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900" dirty="0" smtClean="0"/>
              <a:t>     followed by conventional radiation therapy</a:t>
            </a:r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  <a:p>
            <a:pPr eaLnBrk="1" hangingPunct="1">
              <a:lnSpc>
                <a:spcPct val="90000"/>
              </a:lnSpc>
            </a:pPr>
            <a:r>
              <a:rPr lang="en-US" sz="2900" dirty="0" smtClean="0"/>
              <a:t>recurrence treated with GK, if tumor nidus is small </a:t>
            </a:r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  <a:p>
            <a:pPr>
              <a:lnSpc>
                <a:spcPct val="80000"/>
              </a:lnSpc>
            </a:pPr>
            <a:r>
              <a:rPr lang="en-US" sz="2900" dirty="0" smtClean="0"/>
              <a:t>High grade gliomas are usually bulky tumors;</a:t>
            </a:r>
          </a:p>
          <a:p>
            <a:pPr>
              <a:lnSpc>
                <a:spcPct val="80000"/>
              </a:lnSpc>
              <a:buNone/>
            </a:pPr>
            <a:r>
              <a:rPr lang="en-US" sz="2900" dirty="0" smtClean="0"/>
              <a:t>    SRS  again has a limited role</a:t>
            </a:r>
          </a:p>
          <a:p>
            <a:pPr>
              <a:lnSpc>
                <a:spcPct val="8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7"/>
            <a:ext cx="8229600" cy="385765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Controlled studies need to be completed to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/>
              <a:t>     conclusively demonstrate the role of GKRS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Recent studies indicate radiosurgery is useful in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/>
              <a:t>     extending survival in patients with recurrent glioblastoma</a:t>
            </a:r>
            <a:endParaRPr lang="en-US" sz="2500" dirty="0" smtClean="0"/>
          </a:p>
          <a:p>
            <a:pPr eaLnBrk="1" hangingPunct="1">
              <a:lnSpc>
                <a:spcPct val="80000"/>
              </a:lnSpc>
            </a:pPr>
            <a:endParaRPr lang="en-US" sz="25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Median tumor progression free interval of 12 months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5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5720" y="5500702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Hsieh PC et al, Adjuvant  Gamma Knife  stereotactic radioosurgery , treatment option for recurrent GBM, Neurosurgery 2005,57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Metastatic Brain Tumors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571612"/>
            <a:ext cx="8153400" cy="49292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Metastatic tumors are usually well circumscribed; hence amendable to GKRS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GKRS used in two forms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As local boost in combination with WBRT</a:t>
            </a:r>
          </a:p>
          <a:p>
            <a:pPr lvl="2">
              <a:lnSpc>
                <a:spcPct val="80000"/>
              </a:lnSpc>
            </a:pPr>
            <a:r>
              <a:rPr lang="en-US" sz="2400" dirty="0" smtClean="0"/>
              <a:t> </a:t>
            </a:r>
            <a:r>
              <a:rPr lang="en-US" dirty="0" smtClean="0"/>
              <a:t>A</a:t>
            </a:r>
            <a:r>
              <a:rPr lang="en-US" sz="2400" dirty="0" smtClean="0"/>
              <a:t>s exclusive primary  therapy</a:t>
            </a:r>
          </a:p>
          <a:p>
            <a:pPr lvl="2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As a primary therapy can be used in patients with low Karnofsky’s score where WBRT is not desirable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Dose recommendations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adjunctive therapy 15-20 Gy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primary therapy     25-30 Gy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Metastatic Brain Tumors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Surgical removal + radiation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benefits patients’ quality of life and survival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must control primary tumor first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Gamma Knife radiosurgery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As effective as open surgery combined with brain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dirty="0" smtClean="0"/>
              <a:t>   radiotherapy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800" i="1" dirty="0" smtClean="0"/>
              <a:t>                            </a:t>
            </a:r>
            <a:r>
              <a:rPr lang="en-US" sz="2000" i="1" dirty="0" smtClean="0"/>
              <a:t>J Neurosurgery / Volume 93 / Dec 2000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Effective even for tumors relatively resistant to external beam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/>
              <a:t>     radiation therapy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 selected individuals, whole brain radiotherapy not necessary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Some multiple brain metastases  are also candidates for GK</a:t>
            </a:r>
          </a:p>
          <a:p>
            <a:pPr>
              <a:lnSpc>
                <a:spcPct val="90000"/>
              </a:lnSpc>
              <a:buNone/>
            </a:pPr>
            <a:r>
              <a:rPr lang="en-US" sz="1600" i="1" dirty="0" smtClean="0"/>
              <a:t>                                                                                    J Neurosurgery / Volume 93 / Dec 2000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Recurrent or new tumor deposits can be retreated by GK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0433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Success rate up to 90% reported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Increase in tumor volume in some cases can be due to radionecrosis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Recurrence rate is 7-15% Vs 20% for craniotomy + WBRT; hence Gamma knife superior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Best results are obtained in patients with Melanoma and Renal cell carcinoma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Results are poor with Bronchogenic carcinoma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 Hence, SRS recommended as primary modality for metastasis except in very large tumors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8596" y="585789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Hasegawa ,et al,Brain metastasis treated with radiosurgery alone,  an alternative to WBRT,Neurosurgery 2003,52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Pituitary Tumors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Best managed by microsurgery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Gamma Knife radiosurgery useful in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recurrent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residual tumors, especially in the cavernous sinus. 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Excellent preservation of cranial nerve and pituitary function.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28600"/>
            <a:ext cx="8480455" cy="990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Pituitary adenomas- Nonsecretory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285860"/>
            <a:ext cx="8153400" cy="48101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Goal :to stabilize or  reduce adenoma volume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SRS indicated: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failure of total resection / parasellar region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recurrence after surgery and radiotherapy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Dose required is less as compared to functional tumors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Edge dose to tumor ranges from 10-15 Gy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Dose to optic apparatus should be kept below 8 Gy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Excellent  tumor control rate 93%  ( 68 - 100 % )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Relatively safe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          no neuro-opthalmological complications reported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          1 case of  pan- hypopituitarism reported 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5720" y="6143644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Sheehan JP ,Kondziolka,Radiosurgery for  residual/recurrent nonfunctioning pituitary adenoma ,J Neurosurgery 97,2002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GH producing tumors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dirty="0" smtClean="0"/>
              <a:t>Complete surgical resection not possible in many cases because of frequent parasellar growth</a:t>
            </a:r>
          </a:p>
          <a:p>
            <a:r>
              <a:rPr lang="en-US" sz="2800" dirty="0" smtClean="0"/>
              <a:t>SRS indicated in these cases</a:t>
            </a:r>
          </a:p>
          <a:p>
            <a:r>
              <a:rPr lang="en-US" sz="2800" dirty="0" smtClean="0"/>
              <a:t>Also used as an initial modality by some and in recurrence after surgery</a:t>
            </a:r>
          </a:p>
          <a:p>
            <a:r>
              <a:rPr lang="en-US" sz="2800" dirty="0" smtClean="0"/>
              <a:t>Edge dose to tumor ranges from 10-25 Gy</a:t>
            </a:r>
          </a:p>
          <a:p>
            <a:r>
              <a:rPr lang="en-US" sz="2800" dirty="0" smtClean="0"/>
              <a:t>In 70% cases GH levels fall below 5 ng /ml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6072206"/>
            <a:ext cx="8643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Pollock BE Radiosurgery of  GH producing  pituitary adenoma :factor associated with biochemical  remission ,J Neurosurgery 2007 ,106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428604"/>
            <a:ext cx="8153400" cy="857256"/>
          </a:xfrm>
        </p:spPr>
        <p:txBody>
          <a:bodyPr>
            <a:normAutofit/>
          </a:bodyPr>
          <a:lstStyle/>
          <a:p>
            <a:r>
              <a:rPr lang="en-US" dirty="0" smtClean="0"/>
              <a:t>ACTH Producing tumors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0433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Microsurgery considered gold standard for microadenomas - excellent results</a:t>
            </a:r>
          </a:p>
          <a:p>
            <a:r>
              <a:rPr lang="en-US" dirty="0" smtClean="0"/>
              <a:t>SRS indicated - Recurrent cases  </a:t>
            </a:r>
          </a:p>
          <a:p>
            <a:pPr>
              <a:buNone/>
            </a:pPr>
            <a:r>
              <a:rPr lang="en-US" dirty="0" smtClean="0"/>
              <a:t>                           - Inaccessible tumor</a:t>
            </a:r>
          </a:p>
          <a:p>
            <a:r>
              <a:rPr lang="en-US" dirty="0" smtClean="0"/>
              <a:t> dose to tumor margin 20 Gy.</a:t>
            </a:r>
          </a:p>
          <a:p>
            <a:r>
              <a:rPr lang="en-US" dirty="0" smtClean="0"/>
              <a:t>Normal 24 hour UFC:63% at 1 year</a:t>
            </a:r>
          </a:p>
          <a:p>
            <a:r>
              <a:rPr lang="en-US" dirty="0" smtClean="0"/>
              <a:t>Hypocortisolism/recurrent disease not correlated with radiation doses.</a:t>
            </a:r>
          </a:p>
          <a:p>
            <a:r>
              <a:rPr lang="en-US" dirty="0" smtClean="0"/>
              <a:t>Tumor volume decreased in 73% cases not significantly correlated with  endocrine outcome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1472" y="5857893"/>
            <a:ext cx="857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Sheehan JM.,Vance ML,Sheehan JP,et al Radiosurgery for cushing`s disease after failed transphenidal surgery. J.Neurosurg 93(5):738-42 2000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Prolactinoma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4043377"/>
          </a:xfrm>
        </p:spPr>
        <p:txBody>
          <a:bodyPr/>
          <a:lstStyle/>
          <a:p>
            <a:r>
              <a:rPr lang="en-US" dirty="0" smtClean="0"/>
              <a:t>GK   - primary</a:t>
            </a:r>
          </a:p>
          <a:p>
            <a:pPr>
              <a:buNone/>
            </a:pPr>
            <a:r>
              <a:rPr lang="en-US" dirty="0" smtClean="0"/>
              <a:t>            - unsuccessful surgery (residual )</a:t>
            </a:r>
          </a:p>
          <a:p>
            <a:pPr>
              <a:buNone/>
            </a:pPr>
            <a:r>
              <a:rPr lang="en-US" dirty="0" smtClean="0"/>
              <a:t>            - failed medical treatments </a:t>
            </a:r>
          </a:p>
          <a:p>
            <a:r>
              <a:rPr lang="en-US" dirty="0" smtClean="0"/>
              <a:t>Mean dose to tumor margin 13-30 GY</a:t>
            </a:r>
          </a:p>
          <a:p>
            <a:r>
              <a:rPr lang="en-US" dirty="0" smtClean="0"/>
              <a:t>Endocrine cure rate 52 %</a:t>
            </a:r>
          </a:p>
          <a:p>
            <a:r>
              <a:rPr lang="en-US" dirty="0" smtClean="0"/>
              <a:t>Remission rate poor in pt  receiving antisecretory  medication  at time of GK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643578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Pan  L,zhang N,Wang EM.Wang BJ,Gamma knife radiosurgery as a priary treatment for prolactinomas.J Neurosurgery 2000:93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 models are used – </a:t>
            </a:r>
          </a:p>
          <a:p>
            <a:r>
              <a:rPr lang="en-US" dirty="0" smtClean="0"/>
              <a:t>Model U : </a:t>
            </a:r>
            <a:r>
              <a:rPr lang="en-US" sz="2600" dirty="0" smtClean="0"/>
              <a:t>uses a hemispherical array – dose profile  greater in superior / inferior extent </a:t>
            </a:r>
          </a:p>
          <a:p>
            <a:r>
              <a:rPr lang="en-US" dirty="0" smtClean="0"/>
              <a:t>model B/ C: </a:t>
            </a:r>
            <a:r>
              <a:rPr lang="en-US" sz="2600" dirty="0" smtClean="0"/>
              <a:t>uses circular array  of radiation sources –dose profile  greater in right/left </a:t>
            </a:r>
          </a:p>
          <a:p>
            <a:r>
              <a:rPr lang="en-US" dirty="0" smtClean="0"/>
              <a:t>New model C: </a:t>
            </a:r>
            <a:r>
              <a:rPr lang="en-US" sz="2400" dirty="0" smtClean="0"/>
              <a:t> contain an automatic  positioning system </a:t>
            </a:r>
          </a:p>
          <a:p>
            <a:r>
              <a:rPr lang="en-IN" dirty="0"/>
              <a:t>latest version </a:t>
            </a:r>
            <a:r>
              <a:rPr lang="en-IN" dirty="0" smtClean="0"/>
              <a:t>(perfexion ):</a:t>
            </a:r>
            <a:r>
              <a:rPr lang="en-IN" sz="2400" dirty="0" smtClean="0"/>
              <a:t>was  first installed </a:t>
            </a:r>
            <a:r>
              <a:rPr lang="en-IN" sz="2400" dirty="0"/>
              <a:t>at Mayo Clinic in September 2007.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/>
              <a:t>Craniopharyngiomas </a:t>
            </a:r>
            <a:r>
              <a:rPr lang="en-US" sz="4400" dirty="0" smtClean="0"/>
              <a:t>–</a:t>
            </a:r>
            <a:endParaRPr lang="en-US" sz="4400" dirty="0"/>
          </a:p>
        </p:txBody>
      </p:sp>
      <p:sp>
        <p:nvSpPr>
          <p:cNvPr id="5325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186766" cy="4483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Complete surgical resection not possible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Multimodality  therapeutic  approach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-Surgery  +  post op radiotherapy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-Stereotactic cyst aspiration&amp; injection of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 radioactive Yttrium-90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- GKRS  + Stereotactic single dose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  radiation 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1472" y="5715016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Chiou SM,Lunsford LD,Niranjan A,et al:Steriotactic radiosurgery of residual or recurrent craniopharygioma, after surgery,with or without radiation therapy.Neurooncol 3:159-166,2001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GKRS craniopharyngioma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1"/>
            <a:ext cx="7424766" cy="42576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GKRS used</a:t>
            </a:r>
          </a:p>
          <a:p>
            <a:pPr lvl="1"/>
            <a:r>
              <a:rPr lang="en-US" dirty="0" smtClean="0"/>
              <a:t> </a:t>
            </a:r>
            <a:r>
              <a:rPr lang="en-US" sz="2200" dirty="0" smtClean="0"/>
              <a:t>Primary treatment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adjunctive treatment alone </a:t>
            </a:r>
          </a:p>
          <a:p>
            <a:pPr lvl="1"/>
            <a:r>
              <a:rPr lang="en-US" sz="2400" dirty="0" smtClean="0"/>
              <a:t>combining with intralesional brachytherapy </a:t>
            </a:r>
          </a:p>
          <a:p>
            <a:pPr lvl="1"/>
            <a:r>
              <a:rPr lang="en-US" sz="2400" dirty="0" smtClean="0"/>
              <a:t>Salvage treatment for recurrence.</a:t>
            </a:r>
            <a:endParaRPr lang="en-US" sz="2600" dirty="0" smtClean="0"/>
          </a:p>
          <a:p>
            <a:r>
              <a:rPr lang="en-US" sz="2400" dirty="0" smtClean="0"/>
              <a:t>Optimum dose to achieve local control was 12 Gy.(10 – 20 )</a:t>
            </a:r>
          </a:p>
          <a:p>
            <a:r>
              <a:rPr lang="en-US" sz="2400" dirty="0" smtClean="0"/>
              <a:t>Tumor control: 79%, complete response:19%, at 65 months mean follow-up.</a:t>
            </a:r>
          </a:p>
          <a:p>
            <a:r>
              <a:rPr lang="en-US" sz="2400" dirty="0" smtClean="0"/>
              <a:t> Results are better with squamous histology as compared to </a:t>
            </a:r>
            <a:r>
              <a:rPr lang="en-US" sz="2400" dirty="0" err="1" smtClean="0"/>
              <a:t>adamantinomatous</a:t>
            </a:r>
            <a:r>
              <a:rPr lang="en-US" sz="2400" dirty="0" smtClean="0"/>
              <a:t> type</a:t>
            </a:r>
            <a:r>
              <a:rPr lang="en-US" sz="3200" dirty="0" smtClean="0"/>
              <a:t>.</a:t>
            </a:r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5929330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Kobayanshi et al. Japan Long-term results of Gamma Knife surgery for the treatment of craniopharyngioma in 98 cinsecutive cases.J Neurosurg 2005:103(6 suppl) 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Glomas Jugulare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Role of GKRS  remains controversial</a:t>
            </a:r>
          </a:p>
          <a:p>
            <a:r>
              <a:rPr lang="en-US" dirty="0" smtClean="0"/>
              <a:t> Indication</a:t>
            </a:r>
          </a:p>
          <a:p>
            <a:pPr lvl="1"/>
            <a:r>
              <a:rPr lang="en-US" dirty="0" smtClean="0"/>
              <a:t>Elderly patients with symptomatic tumor</a:t>
            </a:r>
          </a:p>
          <a:p>
            <a:pPr lvl="1"/>
            <a:r>
              <a:rPr lang="en-US" dirty="0" smtClean="0"/>
              <a:t> Residual / recurrent tumor </a:t>
            </a:r>
          </a:p>
          <a:p>
            <a:pPr lvl="1"/>
            <a:r>
              <a:rPr lang="en-US" dirty="0" smtClean="0"/>
              <a:t>Smaller tumors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n-US" dirty="0" smtClean="0"/>
              <a:t>Contraindication</a:t>
            </a:r>
          </a:p>
          <a:p>
            <a:pPr lvl="1"/>
            <a:r>
              <a:rPr lang="en-US" dirty="0" smtClean="0"/>
              <a:t>Young patient with large tumors causing significant mass effect</a:t>
            </a:r>
          </a:p>
          <a:p>
            <a:pPr lvl="1"/>
            <a:r>
              <a:rPr lang="en-US" dirty="0" smtClean="0"/>
              <a:t>Patient with catecholamine secreting tumor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n-US" dirty="0" smtClean="0"/>
              <a:t>Tumor growth control rate of 94%</a:t>
            </a:r>
          </a:p>
          <a:p>
            <a:r>
              <a:rPr lang="en-US" dirty="0" smtClean="0"/>
              <a:t>Mean dose of 16.4 Gy.</a:t>
            </a:r>
          </a:p>
          <a:p>
            <a:r>
              <a:rPr lang="en-US" dirty="0" smtClean="0"/>
              <a:t>Margin dose 16.4 – Maximum dose 30</a:t>
            </a:r>
          </a:p>
          <a:p>
            <a:r>
              <a:rPr lang="en-US" dirty="0" smtClean="0"/>
              <a:t>Mean follow-up 46 months.</a:t>
            </a:r>
          </a:p>
          <a:p>
            <a:r>
              <a:rPr lang="en-US" dirty="0" smtClean="0"/>
              <a:t>Tumor control rate : 94%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Low morbidity-zero mortality.</a:t>
            </a:r>
          </a:p>
          <a:p>
            <a:r>
              <a:rPr lang="en-US" dirty="0" smtClean="0"/>
              <a:t>Hearing lose: 54%</a:t>
            </a:r>
          </a:p>
          <a:p>
            <a:r>
              <a:rPr lang="en-US" dirty="0" smtClean="0"/>
              <a:t>Lower cranial dysfunction is extremely rare</a:t>
            </a:r>
          </a:p>
          <a:p>
            <a:r>
              <a:rPr lang="en-US" dirty="0" smtClean="0"/>
              <a:t>Nausea,vomitting and dizziness/vestibular dysfunction</a:t>
            </a:r>
          </a:p>
          <a:p>
            <a:r>
              <a:rPr lang="en-US" dirty="0" smtClean="0"/>
              <a:t>Transient facial or glossopharyngeal neuropathies</a:t>
            </a:r>
          </a:p>
          <a:p>
            <a:r>
              <a:rPr lang="en-US" dirty="0" smtClean="0"/>
              <a:t>Neither target volume nor the radiation dose associated with the incidence of cranial neuropathies.</a:t>
            </a:r>
          </a:p>
          <a:p>
            <a:r>
              <a:rPr lang="en-US" dirty="0" smtClean="0"/>
              <a:t>Severe vertigo after radiosurgery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Hemangioblastomas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757626"/>
          </a:xfrm>
        </p:spPr>
        <p:txBody>
          <a:bodyPr/>
          <a:lstStyle/>
          <a:p>
            <a:r>
              <a:rPr lang="en-US" dirty="0" smtClean="0"/>
              <a:t>Gold standard treatment – surgical resection of  the solid components</a:t>
            </a:r>
          </a:p>
          <a:p>
            <a:r>
              <a:rPr lang="en-US" dirty="0" smtClean="0"/>
              <a:t>GKRS can be given to solid portion ,with max dose  28 -  60 Gy  and peripheral dose  11 – 20 Gy</a:t>
            </a:r>
          </a:p>
          <a:p>
            <a:r>
              <a:rPr lang="en-US" dirty="0" smtClean="0"/>
              <a:t>Tumor size – Decrease in size - 70 %</a:t>
            </a:r>
          </a:p>
          <a:p>
            <a:pPr>
              <a:buNone/>
            </a:pPr>
            <a:r>
              <a:rPr lang="en-US" dirty="0" smtClean="0"/>
              <a:t>                            No change in size – 30 %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399011" y="5786454"/>
            <a:ext cx="7887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Niemela M young J et al ,Gamma knife radiosurgery in 11 Hemangioblastoma,in 7</a:t>
            </a:r>
            <a:r>
              <a:rPr lang="en-US" i="1" baseline="30000" dirty="0" smtClean="0"/>
              <a:t>th</a:t>
            </a:r>
            <a:r>
              <a:rPr lang="en-US" i="1" dirty="0" smtClean="0"/>
              <a:t>  international meeting fLeksell Gamma Knife Society,1995</a:t>
            </a:r>
            <a:endParaRPr lang="en-IN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Chordomas &amp; </a:t>
            </a:r>
            <a:r>
              <a:rPr lang="en-US" dirty="0" err="1" smtClean="0"/>
              <a:t>chondrosarcomas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Rare skull base tumors</a:t>
            </a:r>
          </a:p>
          <a:p>
            <a:r>
              <a:rPr lang="en-US" dirty="0" smtClean="0"/>
              <a:t>Both highly invasive locally </a:t>
            </a:r>
          </a:p>
          <a:p>
            <a:r>
              <a:rPr lang="en-US" dirty="0" smtClean="0"/>
              <a:t>Challenges to treat  due to their invasiveness, proximity to vital structure </a:t>
            </a:r>
          </a:p>
          <a:p>
            <a:r>
              <a:rPr lang="en-US" dirty="0" smtClean="0"/>
              <a:t>Post op GKRS – modest reduction in tumor size and long term survival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4929198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Muthukumar N,Kondzoilka D,Lundsford LD,et al: Stereotactic radiosurgery for chrdoma and chondrosarcoma: Further experiences. Int J Radiat Oncol Biol Phys 41:387-392,1998.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Pediatric Tumors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Technical issue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Indication:	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Pilocytic astrocytomas  /  low grade glioma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High grade glioma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Medulloblastomas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Ependymomas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Craniopharyngioma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Pituitary Adenomas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Pineal region tumors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Gangliogliomas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Choroid plexus papillomas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Neurocytomas </a:t>
            </a:r>
          </a:p>
          <a:p>
            <a:pPr eaLnBrk="1" hangingPunct="1">
              <a:lnSpc>
                <a:spcPct val="90000"/>
              </a:lnSpc>
            </a:pPr>
            <a:endParaRPr lang="en-US" sz="20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GKRS </a:t>
            </a:r>
            <a:r>
              <a:rPr lang="en-US" dirty="0" smtClean="0">
                <a:solidFill>
                  <a:schemeClr val="tx1"/>
                </a:solidFill>
              </a:rPr>
              <a:t>After Care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30725"/>
          </a:xfrm>
          <a:noFill/>
        </p:spPr>
        <p:txBody>
          <a:bodyPr/>
          <a:lstStyle/>
          <a:p>
            <a:pPr>
              <a:spcBef>
                <a:spcPct val="0"/>
              </a:spcBef>
              <a:buClrTx/>
              <a:buSzTx/>
            </a:pPr>
            <a:r>
              <a:rPr lang="en-US" sz="2400" dirty="0" smtClean="0"/>
              <a:t>No initial effects of radiosurgery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sz="2400" dirty="0" smtClean="0"/>
          </a:p>
          <a:p>
            <a:pPr>
              <a:spcBef>
                <a:spcPct val="0"/>
              </a:spcBef>
              <a:buClrTx/>
              <a:buSzTx/>
            </a:pPr>
            <a:r>
              <a:rPr lang="en-US" sz="2400" dirty="0" smtClean="0"/>
              <a:t>Few patients have experienced seizures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dirty="0" smtClean="0"/>
              <a:t>almost always with established seizure disorder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dirty="0" smtClean="0"/>
              <a:t>adjust anticonvulsant prior to treatment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sz="2400" dirty="0" smtClean="0"/>
          </a:p>
          <a:p>
            <a:pPr>
              <a:spcBef>
                <a:spcPct val="0"/>
              </a:spcBef>
              <a:buClrTx/>
              <a:buSzTx/>
            </a:pPr>
            <a:r>
              <a:rPr lang="en-US" sz="2400" dirty="0" smtClean="0"/>
              <a:t>Local pain in the scalp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dirty="0" smtClean="0"/>
              <a:t>simple, oral pain medication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Side Effects of GKRS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8401080" cy="4857784"/>
          </a:xfrm>
        </p:spPr>
        <p:txBody>
          <a:bodyPr>
            <a:normAutofit/>
          </a:bodyPr>
          <a:lstStyle/>
          <a:p>
            <a:pPr marL="420624" lvl="1" indent="-384048">
              <a:lnSpc>
                <a:spcPct val="90000"/>
              </a:lnSpc>
              <a:buSzPct val="80000"/>
              <a:buFont typeface="Wingdings 2"/>
              <a:buChar char="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-Brain edema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cells lose ability to retain fluid,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swelling 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within the adjacent brain</a:t>
            </a:r>
          </a:p>
          <a:p>
            <a:pPr marL="420624" lvl="2" indent="-384048">
              <a:lnSpc>
                <a:spcPct val="90000"/>
              </a:lnSpc>
              <a:buClr>
                <a:schemeClr val="accent1"/>
              </a:buClr>
              <a:buSzPct val="80000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Rx -oral steroids/ self-limiting</a:t>
            </a:r>
          </a:p>
          <a:p>
            <a:pPr>
              <a:lnSpc>
                <a:spcPct val="90000"/>
              </a:lnSpc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Psychological side effects: </a:t>
            </a:r>
          </a:p>
          <a:p>
            <a:pPr>
              <a:lnSpc>
                <a:spcPct val="90000"/>
              </a:lnSpc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loss of memory, decreased cognitive abilities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Cranial nerve dysfunction 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double vision /visual loss 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facial numbness, weakness</a:t>
            </a:r>
          </a:p>
          <a:p>
            <a:pPr lvl="2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hearing loss</a:t>
            </a:r>
          </a:p>
          <a:p>
            <a:pPr lvl="1">
              <a:spcBef>
                <a:spcPct val="0"/>
              </a:spcBef>
              <a:buClrTx/>
              <a:buSzTx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Rare with modern gamma ray doses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900" b="1" dirty="0" smtClean="0"/>
              <a:t>Radiation Necrosis</a:t>
            </a:r>
          </a:p>
          <a:p>
            <a:pPr lvl="1" eaLnBrk="1" hangingPunct="1"/>
            <a:r>
              <a:rPr lang="en-US" sz="2500" dirty="0" smtClean="0"/>
              <a:t>radiosurgery turns a live tumor into a dead tumor</a:t>
            </a:r>
            <a:endParaRPr lang="en-US" sz="2500" b="1" dirty="0" smtClean="0"/>
          </a:p>
          <a:p>
            <a:pPr eaLnBrk="1" hangingPunct="1"/>
            <a:endParaRPr lang="en-US" sz="2900" dirty="0" smtClean="0"/>
          </a:p>
          <a:p>
            <a:pPr lvl="1" eaLnBrk="1" hangingPunct="1"/>
            <a:r>
              <a:rPr lang="en-US" sz="2500" dirty="0" smtClean="0"/>
              <a:t>large tumors are not good candidates ??</a:t>
            </a:r>
          </a:p>
          <a:p>
            <a:pPr lvl="2" eaLnBrk="1" hangingPunct="1"/>
            <a:r>
              <a:rPr lang="en-US" sz="2100" dirty="0" smtClean="0"/>
              <a:t>risk of radiation necrosis increases with size </a:t>
            </a:r>
          </a:p>
          <a:p>
            <a:pPr lvl="2" eaLnBrk="1" hangingPunct="1"/>
            <a:r>
              <a:rPr lang="en-US" sz="2100" dirty="0" smtClean="0"/>
              <a:t>dead tissue cleared from brain by an inflammatory reaction</a:t>
            </a:r>
          </a:p>
          <a:p>
            <a:pPr lvl="2" eaLnBrk="1" hangingPunct="1"/>
            <a:r>
              <a:rPr lang="en-US" sz="2100" dirty="0" smtClean="0"/>
              <a:t>bigger the mass of dead tissue = greater the inflammation </a:t>
            </a:r>
          </a:p>
          <a:p>
            <a:pPr lvl="3" eaLnBrk="1" hangingPunct="1"/>
            <a:r>
              <a:rPr lang="en-US" sz="1900" dirty="0" smtClean="0"/>
              <a:t>high doses of steroids </a:t>
            </a:r>
          </a:p>
          <a:p>
            <a:pPr lvl="3" eaLnBrk="1" hangingPunct="1"/>
            <a:r>
              <a:rPr lang="en-US" sz="1900" dirty="0" smtClean="0"/>
              <a:t>6 and 18 months after procedure</a:t>
            </a:r>
          </a:p>
          <a:p>
            <a:pPr lvl="3" eaLnBrk="1" hangingPunct="1"/>
            <a:r>
              <a:rPr lang="en-US" sz="1900" dirty="0" smtClean="0"/>
              <a:t>Sometimes open surgery to remove dead tissue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7467600" cy="5072098"/>
          </a:xfrm>
        </p:spPr>
        <p:txBody>
          <a:bodyPr>
            <a:normAutofit/>
          </a:bodyPr>
          <a:lstStyle/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2600" dirty="0" smtClean="0"/>
              <a:t>Radiation does not remove  the tumor or tissue abnormality.</a:t>
            </a:r>
          </a:p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2400" dirty="0" smtClean="0"/>
              <a:t> </a:t>
            </a:r>
            <a:r>
              <a:rPr lang="en-US" dirty="0" smtClean="0"/>
              <a:t>R</a:t>
            </a:r>
            <a:r>
              <a:rPr lang="en-US" sz="2400" dirty="0" smtClean="0"/>
              <a:t>adiation distorts DNA (ionizing induces mutations and other forms of DNA damage &amp; cell cycle arrest).</a:t>
            </a:r>
          </a:p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dirty="0" smtClean="0"/>
              <a:t>Radiation  induce apoptosis to proliferating cells. </a:t>
            </a:r>
            <a:endParaRPr lang="en-US" sz="2400" dirty="0" smtClean="0"/>
          </a:p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dirty="0" smtClean="0"/>
              <a:t>The cell lose its ability to retain fluids.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For </a:t>
            </a:r>
            <a:r>
              <a:rPr lang="en-US" sz="2400" dirty="0" err="1" smtClean="0"/>
              <a:t>arteriovenous</a:t>
            </a:r>
            <a:r>
              <a:rPr lang="en-US" sz="2400" dirty="0" smtClean="0"/>
              <a:t> malformations, radiation induces the thickening and closing off  the blood vessels.</a:t>
            </a:r>
          </a:p>
          <a:p>
            <a:pPr>
              <a:buNone/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 lvl="2">
              <a:lnSpc>
                <a:spcPct val="90000"/>
              </a:lnSpc>
              <a:buNone/>
            </a:pPr>
            <a:endParaRPr lang="en-US" sz="2000" dirty="0" smtClean="0"/>
          </a:p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26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Follow up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dirty="0" smtClean="0"/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en-US" dirty="0" smtClean="0"/>
              <a:t> MR/CT imaging </a:t>
            </a:r>
          </a:p>
          <a:p>
            <a:pPr lvl="2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dirty="0" smtClean="0"/>
              <a:t>every 3 months to every year </a:t>
            </a:r>
          </a:p>
          <a:p>
            <a:pPr lvl="2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dirty="0" smtClean="0"/>
              <a:t>assure control of tumor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dirty="0" smtClean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en-US" dirty="0" smtClean="0"/>
              <a:t>  Arteriovenous malformations-MR angiograms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dirty="0" smtClean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en-US" dirty="0" smtClean="0"/>
              <a:t> Follow-up protocols vary from center to center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58" y="128586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357158" y="785794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Neurol India. 2008 Jan-Mar;56(1):57-61.</a:t>
            </a:r>
          </a:p>
          <a:p>
            <a:endParaRPr lang="en-IN" dirty="0" smtClean="0"/>
          </a:p>
          <a:p>
            <a:r>
              <a:rPr lang="en-IN" b="1" dirty="0" smtClean="0"/>
              <a:t>Gamma knife radiosurgery for glomus jugulare tumors: therapeutic advantages of minimalism in the skull base.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2000241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1601 patients who underwent GKS from 1997 to 2006, 24 patients with GJ underwent 25 procedures.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28596" y="3571876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i="1" dirty="0" smtClean="0"/>
              <a:t>J Neurooncol. 2010 Jun;98(2):265-70. Epub 2010 Apr 20.</a:t>
            </a:r>
          </a:p>
          <a:p>
            <a:r>
              <a:rPr lang="en-IN" b="1" i="1" dirty="0" smtClean="0"/>
              <a:t>Tumor control and hearing preservation after Gamma Knife radiosurgery for vestibular schwannomas in neurofibromatosis type </a:t>
            </a:r>
            <a:r>
              <a:rPr lang="en-IN" b="1" dirty="0" smtClean="0"/>
              <a:t>2.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5072074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Tumor control and hearing preservation after </a:t>
            </a:r>
            <a:r>
              <a:rPr lang="en-IN" i="1" dirty="0" smtClean="0"/>
              <a:t>Gamma Knife</a:t>
            </a:r>
            <a:r>
              <a:rPr lang="en-IN" dirty="0" smtClean="0"/>
              <a:t> radiosurgery for management of </a:t>
            </a:r>
            <a:r>
              <a:rPr lang="en-IN" i="1" dirty="0" smtClean="0"/>
              <a:t>acoustic</a:t>
            </a:r>
            <a:r>
              <a:rPr lang="en-IN" dirty="0" smtClean="0"/>
              <a:t> neuromas </a:t>
            </a:r>
            <a:endParaRPr lang="en-IN" b="1" dirty="0" smtClean="0"/>
          </a:p>
          <a:p>
            <a:r>
              <a:rPr lang="en-IN" dirty="0" smtClean="0"/>
              <a:t> Journal of Neurosurgery - 1999/05/01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 dirty="0" smtClean="0"/>
              <a:t>Gamma Knife "Cure"</a:t>
            </a:r>
            <a:endParaRPr lang="en-US" sz="4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Tumor loses its ability to grow</a:t>
            </a:r>
          </a:p>
          <a:p>
            <a:r>
              <a:rPr lang="en-IN" dirty="0" smtClean="0"/>
              <a:t>Remains the same size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n-US" sz="3200" dirty="0" smtClean="0"/>
              <a:t>Never grow again</a:t>
            </a:r>
          </a:p>
          <a:p>
            <a:pPr marL="420624" lvl="1" indent="-384048">
              <a:buSzPct val="80000"/>
              <a:buFont typeface="Wingdings 2"/>
              <a:buChar char=""/>
            </a:pPr>
            <a:endParaRPr lang="en-IN" b="1" dirty="0" smtClean="0"/>
          </a:p>
          <a:p>
            <a:pPr marL="608076" indent="-571500">
              <a:buNone/>
            </a:pPr>
            <a:r>
              <a:rPr lang="en-US" dirty="0" smtClean="0"/>
              <a:t> </a:t>
            </a:r>
            <a:r>
              <a:rPr lang="en-US" i="1" dirty="0" smtClean="0"/>
              <a:t>Benign tumors take up to 2 years to disappear</a:t>
            </a:r>
          </a:p>
          <a:p>
            <a:pPr>
              <a:buNone/>
            </a:pPr>
            <a:endParaRPr lang="en-US" i="1" dirty="0" smtClean="0"/>
          </a:p>
          <a:p>
            <a:pPr marL="608076" indent="-571500">
              <a:buNone/>
            </a:pPr>
            <a:r>
              <a:rPr lang="en-US" i="1" dirty="0" smtClean="0"/>
              <a:t>Metastatic (Cancerous) tumors take only months to disappear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Radiosurgery  Technique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part of the procedure   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3 D Stereotactic localization 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Dose planning- Most crucial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Radiation exposure  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3-D Stereotactic Localization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Aim – to place stereotactic frame such a way that lesion </a:t>
            </a:r>
          </a:p>
          <a:p>
            <a:pPr>
              <a:lnSpc>
                <a:spcPct val="80000"/>
              </a:lnSpc>
              <a:buNone/>
            </a:pPr>
            <a:r>
              <a:rPr lang="en-US" sz="2600" dirty="0" smtClean="0"/>
              <a:t>               to  be treated  is located  as close to  3-D frame </a:t>
            </a:r>
          </a:p>
          <a:p>
            <a:pPr>
              <a:lnSpc>
                <a:spcPct val="80000"/>
              </a:lnSpc>
              <a:buNone/>
            </a:pPr>
            <a:r>
              <a:rPr lang="en-US" sz="2600" dirty="0" smtClean="0"/>
              <a:t>               centre as possible .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Use imaging and 3-D mapping techniques to target</a:t>
            </a:r>
          </a:p>
          <a:p>
            <a:pPr>
              <a:lnSpc>
                <a:spcPct val="80000"/>
              </a:lnSpc>
              <a:buNone/>
            </a:pPr>
            <a:r>
              <a:rPr lang="en-US" sz="2600" dirty="0" smtClean="0"/>
              <a:t>               tissue of interest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Tomography Techniques: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PET (CT) and MRI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Good for tumor pathologies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X-ray-based Techniques: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X-ray and Digital Subtracted Angiography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Good for vascular imaging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Treatment Planning</a:t>
            </a:r>
            <a:br>
              <a:rPr lang="en-US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060848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Gamma Plan 4.12 software used to plan GK treatment of a frontal lobe meningioma. Note abrupt fall off of radiation at tumor edge. The tumor volume is red and the yellow lines represent the 50% isodose curves.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2">
  <a:themeElements>
    <a:clrScheme name="Custom 7">
      <a:dk1>
        <a:sysClr val="windowText" lastClr="000000"/>
      </a:dk1>
      <a:lt1>
        <a:sysClr val="window" lastClr="FFFFFF"/>
      </a:lt1>
      <a:dk2>
        <a:srgbClr val="B4000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1838</TotalTime>
  <Words>3049</Words>
  <Application>Microsoft Macintosh PowerPoint</Application>
  <PresentationFormat>On-screen Show (4:3)</PresentationFormat>
  <Paragraphs>542</Paragraphs>
  <Slides>51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Theme10</vt:lpstr>
      <vt:lpstr>Edge</vt:lpstr>
      <vt:lpstr>Theme12</vt:lpstr>
      <vt:lpstr>ROLE OF GAMMA KNIFE IN       BRAIN TUMORS</vt:lpstr>
      <vt:lpstr>PowerPoint Presentation</vt:lpstr>
      <vt:lpstr>Historical background</vt:lpstr>
      <vt:lpstr>PowerPoint Presentation</vt:lpstr>
      <vt:lpstr>How does it work?</vt:lpstr>
      <vt:lpstr>Gamma Knife "Cure"</vt:lpstr>
      <vt:lpstr>Radiosurgery  Technique </vt:lpstr>
      <vt:lpstr>3-D Stereotactic Localization</vt:lpstr>
      <vt:lpstr>Treatment Planning </vt:lpstr>
      <vt:lpstr>Treatment   Planning </vt:lpstr>
      <vt:lpstr>PowerPoint Presentation</vt:lpstr>
      <vt:lpstr>Dose limiting factors</vt:lpstr>
      <vt:lpstr>Cranial nerve sensitivity</vt:lpstr>
      <vt:lpstr>Dose limits of cranial nerves</vt:lpstr>
      <vt:lpstr>Advantage  of  GKRS </vt:lpstr>
      <vt:lpstr>Disadvantage</vt:lpstr>
      <vt:lpstr>Patient Selection</vt:lpstr>
      <vt:lpstr>Indications </vt:lpstr>
      <vt:lpstr>Indications </vt:lpstr>
      <vt:lpstr>Vestibular schwannomas</vt:lpstr>
      <vt:lpstr>Indications of radio surgery</vt:lpstr>
      <vt:lpstr>Dose recommendations</vt:lpstr>
      <vt:lpstr>Comparison of Radiosurgical &amp; Microsurgical Treatment for Acoustic Neuromas</vt:lpstr>
      <vt:lpstr>Results</vt:lpstr>
      <vt:lpstr>Meningiomas</vt:lpstr>
      <vt:lpstr>Meningiomas</vt:lpstr>
      <vt:lpstr>Meningiomas</vt:lpstr>
      <vt:lpstr>Gliomas</vt:lpstr>
      <vt:lpstr>PowerPoint Presentation</vt:lpstr>
      <vt:lpstr>Glioblastomas and anaplastic astrocytoma  (High grade)</vt:lpstr>
      <vt:lpstr>PowerPoint Presentation</vt:lpstr>
      <vt:lpstr>Metastatic Brain Tumors </vt:lpstr>
      <vt:lpstr>Metastatic Brain Tumors </vt:lpstr>
      <vt:lpstr>Results</vt:lpstr>
      <vt:lpstr>Pituitary Tumors</vt:lpstr>
      <vt:lpstr>Pituitary adenomas- Nonsecretory</vt:lpstr>
      <vt:lpstr>GH producing tumors</vt:lpstr>
      <vt:lpstr>ACTH Producing tumors</vt:lpstr>
      <vt:lpstr>Prolactinoma</vt:lpstr>
      <vt:lpstr>Craniopharyngiomas –</vt:lpstr>
      <vt:lpstr>Role of GKRS craniopharyngioma</vt:lpstr>
      <vt:lpstr>Glomas Jugulare</vt:lpstr>
      <vt:lpstr>Complications</vt:lpstr>
      <vt:lpstr>Hemangioblastomas</vt:lpstr>
      <vt:lpstr>Chordomas &amp; chondrosarcomas</vt:lpstr>
      <vt:lpstr>Pediatric Tumors</vt:lpstr>
      <vt:lpstr>GKRS After Care</vt:lpstr>
      <vt:lpstr>Side Effects of GKRS</vt:lpstr>
      <vt:lpstr>Side Effects</vt:lpstr>
      <vt:lpstr>Follow up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Gamma Knife In Brain Tumors</dc:title>
  <dc:creator>mansukh</dc:creator>
  <cp:lastModifiedBy>apple</cp:lastModifiedBy>
  <cp:revision>175</cp:revision>
  <dcterms:created xsi:type="dcterms:W3CDTF">2011-04-29T13:26:44Z</dcterms:created>
  <dcterms:modified xsi:type="dcterms:W3CDTF">2013-12-19T05:34:49Z</dcterms:modified>
</cp:coreProperties>
</file>